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C1BA"/>
    <a:srgbClr val="DAFFF6"/>
    <a:srgbClr val="15323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3" d="100"/>
          <a:sy n="73" d="100"/>
        </p:scale>
        <p:origin x="-108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5131E0-89A8-F848-99BD-4F0BAC52272C}" type="datetimeFigureOut">
              <a:rPr lang="en-US" smtClean="0"/>
              <a:pPr/>
              <a:t>5/22/2013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72EEB3-126D-3C4F-B84E-148BE980A1C0}" type="slidenum">
              <a:rPr lang="en-US" smtClean="0"/>
              <a:pPr/>
              <a:t>‹#›</a:t>
            </a:fld>
            <a:endParaRPr lang="en-US"/>
          </a:p>
        </p:txBody>
      </p:sp>
    </p:spTree>
    <p:extLst>
      <p:ext uri="{BB962C8B-B14F-4D97-AF65-F5344CB8AC3E}">
        <p14:creationId xmlns="" xmlns:p14="http://schemas.microsoft.com/office/powerpoint/2010/main" val="110556220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AU" i="1" dirty="0" smtClean="0"/>
              <a:t>*see course notes for advanced section on sustainable yield</a:t>
            </a:r>
          </a:p>
          <a:p>
            <a:endParaRPr lang="en-AU" dirty="0"/>
          </a:p>
        </p:txBody>
      </p:sp>
      <p:sp>
        <p:nvSpPr>
          <p:cNvPr id="4" name="Slide Number Placeholder 3"/>
          <p:cNvSpPr>
            <a:spLocks noGrp="1"/>
          </p:cNvSpPr>
          <p:nvPr>
            <p:ph type="sldNum" sz="quarter" idx="10"/>
          </p:nvPr>
        </p:nvSpPr>
        <p:spPr/>
        <p:txBody>
          <a:bodyPr/>
          <a:lstStyle/>
          <a:p>
            <a:fld id="{4D72EEB3-126D-3C4F-B84E-148BE980A1C0}"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AU" dirty="0" smtClean="0"/>
              <a:t>*see course notes for extra activity for advanced students</a:t>
            </a:r>
          </a:p>
          <a:p>
            <a:endParaRPr lang="en-AU" dirty="0"/>
          </a:p>
        </p:txBody>
      </p:sp>
      <p:sp>
        <p:nvSpPr>
          <p:cNvPr id="4" name="Slide Number Placeholder 3"/>
          <p:cNvSpPr>
            <a:spLocks noGrp="1"/>
          </p:cNvSpPr>
          <p:nvPr>
            <p:ph type="sldNum" sz="quarter" idx="10"/>
          </p:nvPr>
        </p:nvSpPr>
        <p:spPr/>
        <p:txBody>
          <a:bodyPr/>
          <a:lstStyle/>
          <a:p>
            <a:fld id="{4D72EEB3-126D-3C4F-B84E-148BE980A1C0}"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25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73810" y="2130425"/>
            <a:ext cx="7691521" cy="1470025"/>
          </a:xfrm>
        </p:spPr>
        <p:txBody>
          <a:bodyPr/>
          <a:lstStyle>
            <a:lvl1pPr>
              <a:defRPr>
                <a:solidFill>
                  <a:srgbClr val="153238"/>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97165" y="3362632"/>
            <a:ext cx="4256312" cy="2276168"/>
          </a:xfrm>
          <a:prstGeom prst="rect">
            <a:avLst/>
          </a:prstGeom>
        </p:spPr>
        <p:txBody>
          <a:bodyPr>
            <a:normAutofit/>
          </a:bodyPr>
          <a:lstStyle>
            <a:lvl1pPr marL="0" indent="0" algn="l">
              <a:buNone/>
              <a:defRPr sz="2000">
                <a:solidFill>
                  <a:srgbClr val="15323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5" name="Picture 4" descr="20120902 little square.jpg"/>
          <p:cNvPicPr>
            <a:picLocks noChangeAspect="1"/>
          </p:cNvPicPr>
          <p:nvPr userDrawn="1"/>
        </p:nvPicPr>
        <p:blipFill>
          <a:blip r:embed="rId2" cstate="print">
            <a:extLst>
              <a:ext uri="{28A0092B-C50C-407E-A947-70E740481C1C}">
                <a14:useLocalDpi xmlns="" xmlns:a14="http://schemas.microsoft.com/office/drawing/2010/main"/>
              </a:ext>
            </a:extLst>
          </a:blip>
          <a:stretch>
            <a:fillRect/>
          </a:stretch>
        </p:blipFill>
        <p:spPr>
          <a:xfrm>
            <a:off x="0" y="2688641"/>
            <a:ext cx="728710" cy="728710"/>
          </a:xfrm>
          <a:prstGeom prst="rect">
            <a:avLst/>
          </a:prstGeom>
        </p:spPr>
      </p:pic>
    </p:spTree>
    <p:extLst>
      <p:ext uri="{BB962C8B-B14F-4D97-AF65-F5344CB8AC3E}">
        <p14:creationId xmlns="" xmlns:p14="http://schemas.microsoft.com/office/powerpoint/2010/main" val="3839380075"/>
      </p:ext>
    </p:extLst>
  </p:cSld>
  <p:clrMapOvr>
    <a:masterClrMapping/>
  </p:clrMapOvr>
  <mc:AlternateContent xmlns:mc="http://schemas.openxmlformats.org/markup-compatibility/2006">
    <mc:Choice xmlns="" xmlns:p14="http://schemas.microsoft.com/office/powerpoint/2010/main" Requires="p14">
      <p:transition spd="slow" p14:dur="1500" advClick="0" advTm="2000">
        <p:fade/>
      </p:transition>
    </mc:Choice>
    <mc:Fallback>
      <p:transition spd="slow" advClick="0" advTm="2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37959" y="813238"/>
            <a:ext cx="4055241" cy="937172"/>
          </a:xfrm>
        </p:spPr>
        <p:txBody>
          <a:bodyPr>
            <a:noAutofit/>
          </a:bodyPr>
          <a:lstStyle>
            <a:lvl1pPr>
              <a:defRPr sz="3200"/>
            </a:lvl1pPr>
          </a:lstStyle>
          <a:p>
            <a:r>
              <a:rPr lang="en-US" dirty="0" smtClean="0"/>
              <a:t>Master title style</a:t>
            </a:r>
            <a:endParaRPr lang="en-US" dirty="0"/>
          </a:p>
        </p:txBody>
      </p:sp>
      <p:sp>
        <p:nvSpPr>
          <p:cNvPr id="9" name="Rectangle 8"/>
          <p:cNvSpPr/>
          <p:nvPr userDrawn="1"/>
        </p:nvSpPr>
        <p:spPr>
          <a:xfrm>
            <a:off x="8661772" y="5734151"/>
            <a:ext cx="425918" cy="338554"/>
          </a:xfrm>
          <a:prstGeom prst="rect">
            <a:avLst/>
          </a:prstGeom>
        </p:spPr>
        <p:txBody>
          <a:bodyPr wrap="none">
            <a:spAutoFit/>
          </a:bodyPr>
          <a:lstStyle/>
          <a:p>
            <a:fld id="{FC6BC84A-B0C2-BE4B-84D9-C0536B71BD95}" type="slidenum">
              <a:rPr lang="en-US" sz="1600" b="1" smtClean="0">
                <a:solidFill>
                  <a:srgbClr val="153238"/>
                </a:solidFill>
              </a:rPr>
              <a:pPr/>
              <a:t>‹#›</a:t>
            </a:fld>
            <a:endParaRPr lang="en-US" sz="1600" b="1" dirty="0">
              <a:solidFill>
                <a:srgbClr val="153238"/>
              </a:solidFill>
            </a:endParaRPr>
          </a:p>
        </p:txBody>
      </p:sp>
      <p:sp>
        <p:nvSpPr>
          <p:cNvPr id="6" name="Content Placeholder 2"/>
          <p:cNvSpPr>
            <a:spLocks noGrp="1"/>
          </p:cNvSpPr>
          <p:nvPr>
            <p:ph idx="1" hasCustomPrompt="1"/>
          </p:nvPr>
        </p:nvSpPr>
        <p:spPr>
          <a:xfrm>
            <a:off x="457200" y="1750410"/>
            <a:ext cx="8229600" cy="4375753"/>
          </a:xfrm>
          <a:prstGeom prst="rect">
            <a:avLst/>
          </a:prstGeom>
        </p:spPr>
        <p:txBody>
          <a:bodyPr>
            <a:normAutofit/>
          </a:bodyPr>
          <a:lstStyle>
            <a:lvl1pPr>
              <a:defRPr sz="1600">
                <a:solidFill>
                  <a:schemeClr val="accent5">
                    <a:lumMod val="50000"/>
                  </a:schemeClr>
                </a:solidFill>
              </a:defRPr>
            </a:lvl1pPr>
            <a:lvl2pPr>
              <a:defRPr sz="1600">
                <a:solidFill>
                  <a:schemeClr val="accent5">
                    <a:lumMod val="50000"/>
                  </a:schemeClr>
                </a:solidFill>
              </a:defRPr>
            </a:lvl2pPr>
            <a:lvl3pPr>
              <a:defRPr sz="1600">
                <a:solidFill>
                  <a:schemeClr val="accent5">
                    <a:lumMod val="50000"/>
                  </a:schemeClr>
                </a:solidFill>
              </a:defRPr>
            </a:lvl3pPr>
            <a:lvl4pPr>
              <a:defRPr sz="1600">
                <a:solidFill>
                  <a:schemeClr val="accent5">
                    <a:lumMod val="50000"/>
                  </a:schemeClr>
                </a:solidFill>
              </a:defRPr>
            </a:lvl4pPr>
            <a:lvl5pPr>
              <a:defRPr sz="1600">
                <a:solidFill>
                  <a:schemeClr val="accent5">
                    <a:lumMod val="50000"/>
                  </a:schemeClr>
                </a:solidFill>
              </a:defRPr>
            </a:lvl5pPr>
          </a:lstStyle>
          <a:p>
            <a:pPr lvl="0"/>
            <a:r>
              <a:rPr lang="en-US" dirty="0" smtClean="0"/>
              <a:t>Click to edit Headline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 xmlns:p14="http://schemas.microsoft.com/office/powerpoint/2010/main" val="4287798279"/>
      </p:ext>
    </p:extLst>
  </p:cSld>
  <p:clrMapOvr>
    <a:masterClrMapping/>
  </p:clrMapOvr>
  <mc:AlternateContent xmlns:mc="http://schemas.openxmlformats.org/markup-compatibility/2006">
    <mc:Choice xmlns="" xmlns:p14="http://schemas.microsoft.com/office/powerpoint/2010/main" Requires="p14">
      <p:transition spd="slow" p14:dur="1500" advClick="0" advTm="2000">
        <p:fade/>
      </p:transition>
    </mc:Choice>
    <mc:Fallback>
      <p:transition spd="slow" advClick="0" advTm="2000">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alphaModFix amt="64000"/>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25242" y="735724"/>
            <a:ext cx="3643586" cy="681913"/>
          </a:xfrm>
          <a:prstGeom prst="rect">
            <a:avLst/>
          </a:prstGeom>
        </p:spPr>
        <p:txBody>
          <a:bodyPr vert="horz" lIns="91440" tIns="45720" rIns="91440" bIns="45720" rtlCol="0" anchor="ctr">
            <a:normAutofit/>
          </a:bodyPr>
          <a:lstStyle/>
          <a:p>
            <a:r>
              <a:rPr lang="en-US" dirty="0" err="1" smtClean="0"/>
              <a:t>Clic</a:t>
            </a:r>
            <a:endParaRPr lang="en-US" dirty="0"/>
          </a:p>
        </p:txBody>
      </p:sp>
      <p:pic>
        <p:nvPicPr>
          <p:cNvPr id="9" name="Picture 8" descr="logos.png"/>
          <p:cNvPicPr>
            <a:picLocks noChangeAspect="1"/>
          </p:cNvPicPr>
          <p:nvPr/>
        </p:nvPicPr>
        <p:blipFill>
          <a:blip r:embed="rId5" cstate="print">
            <a:extLst>
              <a:ext uri="{28A0092B-C50C-407E-A947-70E740481C1C}">
                <a14:useLocalDpi xmlns="" xmlns:a14="http://schemas.microsoft.com/office/drawing/2010/main"/>
              </a:ext>
            </a:extLst>
          </a:blip>
          <a:stretch>
            <a:fillRect/>
          </a:stretch>
        </p:blipFill>
        <p:spPr>
          <a:xfrm>
            <a:off x="376621" y="6345243"/>
            <a:ext cx="8592207" cy="416913"/>
          </a:xfrm>
          <a:prstGeom prst="rect">
            <a:avLst/>
          </a:prstGeom>
        </p:spPr>
      </p:pic>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97AD29-258D-1E4D-A623-585EABBDE01C}" type="datetimeFigureOut">
              <a:rPr lang="en-US" smtClean="0"/>
              <a:pPr/>
              <a:t>5/22/2013</a:t>
            </a:fld>
            <a:endParaRPr lang="en-US"/>
          </a:p>
        </p:txBody>
      </p:sp>
      <p:sp>
        <p:nvSpPr>
          <p:cNvPr id="6" name="Footer Placeholder 5"/>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7" name="Slide Number Placeholder 6"/>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A7479-0D02-234E-9303-FDF6A288FEDD}" type="slidenum">
              <a:rPr lang="en-US" smtClean="0"/>
              <a:pPr/>
              <a:t>‹#›</a:t>
            </a:fld>
            <a:endParaRPr lang="en-US"/>
          </a:p>
        </p:txBody>
      </p:sp>
      <p:sp>
        <p:nvSpPr>
          <p:cNvPr id="11"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3" name="Picture 2" descr="20130404 header.jpg"/>
          <p:cNvPicPr>
            <a:picLocks noChangeAspect="1"/>
          </p:cNvPicPr>
          <p:nvPr userDrawn="1"/>
        </p:nvPicPr>
        <p:blipFill>
          <a:blip r:embed="rId6" cstate="print">
            <a:extLst>
              <a:ext uri="{28A0092B-C50C-407E-A947-70E740481C1C}">
                <a14:useLocalDpi xmlns="" xmlns:a14="http://schemas.microsoft.com/office/drawing/2010/main"/>
              </a:ext>
            </a:extLst>
          </a:blip>
          <a:stretch>
            <a:fillRect/>
          </a:stretch>
        </p:blipFill>
        <p:spPr>
          <a:xfrm>
            <a:off x="0" y="0"/>
            <a:ext cx="9144000" cy="1554480"/>
          </a:xfrm>
          <a:prstGeom prst="rect">
            <a:avLst/>
          </a:prstGeom>
        </p:spPr>
      </p:pic>
    </p:spTree>
    <p:extLst>
      <p:ext uri="{BB962C8B-B14F-4D97-AF65-F5344CB8AC3E}">
        <p14:creationId xmlns="" xmlns:p14="http://schemas.microsoft.com/office/powerpoint/2010/main" val="2516567597"/>
      </p:ext>
    </p:extLst>
  </p:cSld>
  <p:clrMap bg1="lt1" tx1="dk1" bg2="lt2" tx2="dk2" accent1="accent1" accent2="accent2" accent3="accent3" accent4="accent4" accent5="accent5" accent6="accent6" hlink="hlink" folHlink="folHlink"/>
  <p:sldLayoutIdLst>
    <p:sldLayoutId id="2147483649" r:id="rId1"/>
    <p:sldLayoutId id="2147483650" r:id="rId2"/>
  </p:sldLayoutIdLst>
  <mc:AlternateContent xmlns:mc="http://schemas.openxmlformats.org/markup-compatibility/2006">
    <mc:Choice xmlns="" xmlns:p14="http://schemas.microsoft.com/office/powerpoint/2010/main" Requires="p14">
      <p:transition spd="slow" p14:dur="1500" advClick="0" advTm="2000">
        <p:fade/>
      </p:transition>
    </mc:Choice>
    <mc:Fallback>
      <p:transition spd="slow" advClick="0" advTm="2000">
        <p:fade/>
      </p:transition>
    </mc:Fallback>
  </mc:AlternateContent>
  <p:txStyles>
    <p:titleStyle>
      <a:lvl1pPr algn="l" defTabSz="457200" rtl="0" eaLnBrk="1" latinLnBrk="0" hangingPunct="1">
        <a:spcBef>
          <a:spcPct val="0"/>
        </a:spcBef>
        <a:buNone/>
        <a:defRPr sz="4400" kern="1200">
          <a:solidFill>
            <a:schemeClr val="accent5">
              <a:lumMod val="40000"/>
              <a:lumOff val="60000"/>
            </a:schemeClr>
          </a:solidFill>
          <a:latin typeface="+mj-lt"/>
          <a:ea typeface="+mj-ea"/>
          <a:cs typeface="+mj-cs"/>
        </a:defRPr>
      </a:lvl1pPr>
    </p:titleStyle>
    <p:bodyStyle>
      <a:lvl1pPr marL="0" indent="0" algn="l" defTabSz="457200" rtl="0" eaLnBrk="1" latinLnBrk="0" hangingPunct="1">
        <a:spcBef>
          <a:spcPct val="20000"/>
        </a:spcBef>
        <a:buFont typeface="Arial"/>
        <a:buNone/>
        <a:defRPr sz="1600" b="0" i="0" kern="1200">
          <a:solidFill>
            <a:schemeClr val="accent5">
              <a:lumMod val="50000"/>
            </a:schemeClr>
          </a:solidFill>
          <a:latin typeface="Candara"/>
          <a:ea typeface="+mn-ea"/>
          <a:cs typeface="+mn-cs"/>
        </a:defRPr>
      </a:lvl1pPr>
      <a:lvl2pPr marL="742950" indent="-285750" algn="l" defTabSz="457200" rtl="0" eaLnBrk="1" latinLnBrk="0" hangingPunct="1">
        <a:spcBef>
          <a:spcPct val="20000"/>
        </a:spcBef>
        <a:buFont typeface="Arial"/>
        <a:buChar char="–"/>
        <a:defRPr sz="1600" b="0" i="0" kern="1200">
          <a:solidFill>
            <a:schemeClr val="accent5">
              <a:lumMod val="50000"/>
            </a:schemeClr>
          </a:solidFill>
          <a:latin typeface="Candara"/>
          <a:ea typeface="+mn-ea"/>
          <a:cs typeface="+mn-cs"/>
        </a:defRPr>
      </a:lvl2pPr>
      <a:lvl3pPr marL="1143000" indent="-228600" algn="l" defTabSz="457200" rtl="0" eaLnBrk="1" latinLnBrk="0" hangingPunct="1">
        <a:spcBef>
          <a:spcPct val="20000"/>
        </a:spcBef>
        <a:buFont typeface="Arial"/>
        <a:buChar char="•"/>
        <a:defRPr sz="1600" b="0" i="0" kern="1200">
          <a:solidFill>
            <a:schemeClr val="accent5">
              <a:lumMod val="50000"/>
            </a:schemeClr>
          </a:solidFill>
          <a:latin typeface="Candara"/>
          <a:ea typeface="+mn-ea"/>
          <a:cs typeface="+mn-cs"/>
        </a:defRPr>
      </a:lvl3pPr>
      <a:lvl4pPr marL="1371600" indent="0" algn="l" defTabSz="457200" rtl="0" eaLnBrk="1" latinLnBrk="0" hangingPunct="1">
        <a:spcBef>
          <a:spcPct val="20000"/>
        </a:spcBef>
        <a:buFont typeface="Arial"/>
        <a:buNone/>
        <a:defRPr sz="1600" b="0" i="0" kern="1200">
          <a:solidFill>
            <a:schemeClr val="accent5">
              <a:lumMod val="50000"/>
            </a:schemeClr>
          </a:solidFill>
          <a:latin typeface="Candara"/>
          <a:ea typeface="+mn-ea"/>
          <a:cs typeface="+mn-cs"/>
        </a:defRPr>
      </a:lvl4pPr>
      <a:lvl5pPr marL="2057400" indent="-228600" algn="l" defTabSz="457200" rtl="0" eaLnBrk="1" latinLnBrk="0" hangingPunct="1">
        <a:spcBef>
          <a:spcPct val="20000"/>
        </a:spcBef>
        <a:buFont typeface="Arial"/>
        <a:buChar char="»"/>
        <a:defRPr sz="1600" b="0" i="0" kern="1200">
          <a:solidFill>
            <a:schemeClr val="accent5">
              <a:lumMod val="50000"/>
            </a:schemeClr>
          </a:solidFill>
          <a:latin typeface="Candar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Fish%20and%20People%20MP4/MOD3.mp4"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hyperlink" Target="../Fish%20and%20People%20MP4/MOD2.mp4"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614795"/>
            <a:ext cx="6731391" cy="812453"/>
          </a:xfrm>
        </p:spPr>
        <p:txBody>
          <a:bodyPr>
            <a:noAutofit/>
          </a:bodyPr>
          <a:lstStyle/>
          <a:p>
            <a:pPr algn="ctr"/>
            <a:r>
              <a:rPr lang="en-US" sz="6000" b="1" dirty="0" smtClean="0">
                <a:solidFill>
                  <a:schemeClr val="accent5">
                    <a:lumMod val="50000"/>
                  </a:schemeClr>
                </a:solidFill>
              </a:rPr>
              <a:t>UNIT 5:</a:t>
            </a:r>
            <a:endParaRPr lang="en-US" sz="6000" b="1" dirty="0">
              <a:solidFill>
                <a:schemeClr val="accent5">
                  <a:lumMod val="50000"/>
                </a:schemeClr>
              </a:solidFill>
            </a:endParaRPr>
          </a:p>
        </p:txBody>
      </p:sp>
      <p:sp>
        <p:nvSpPr>
          <p:cNvPr id="3" name="Subtitle 2"/>
          <p:cNvSpPr>
            <a:spLocks noGrp="1"/>
          </p:cNvSpPr>
          <p:nvPr>
            <p:ph type="subTitle" idx="1"/>
          </p:nvPr>
        </p:nvSpPr>
        <p:spPr>
          <a:xfrm>
            <a:off x="2180492" y="3487565"/>
            <a:ext cx="5022166" cy="1436128"/>
          </a:xfrm>
        </p:spPr>
        <p:txBody>
          <a:bodyPr>
            <a:normAutofit/>
          </a:bodyPr>
          <a:lstStyle/>
          <a:p>
            <a:pPr algn="ctr"/>
            <a:r>
              <a:rPr lang="en-US" sz="4000" b="1" dirty="0" smtClean="0"/>
              <a:t>Fish biology</a:t>
            </a:r>
            <a:endParaRPr lang="en-US" sz="4000" b="1" dirty="0"/>
          </a:p>
        </p:txBody>
      </p:sp>
    </p:spTree>
    <p:extLst>
      <p:ext uri="{BB962C8B-B14F-4D97-AF65-F5344CB8AC3E}">
        <p14:creationId xmlns="" xmlns:p14="http://schemas.microsoft.com/office/powerpoint/2010/main" val="3908118583"/>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Biology</a:t>
            </a:r>
            <a:endParaRPr lang="en-AU" dirty="0"/>
          </a:p>
        </p:txBody>
      </p:sp>
      <p:sp>
        <p:nvSpPr>
          <p:cNvPr id="3" name="Content Placeholder 2"/>
          <p:cNvSpPr>
            <a:spLocks noGrp="1"/>
          </p:cNvSpPr>
          <p:nvPr>
            <p:ph idx="1"/>
          </p:nvPr>
        </p:nvSpPr>
        <p:spPr/>
        <p:txBody>
          <a:bodyPr>
            <a:normAutofit/>
          </a:bodyPr>
          <a:lstStyle/>
          <a:p>
            <a:endParaRPr lang="en-AU" sz="2400" dirty="0" smtClean="0"/>
          </a:p>
          <a:p>
            <a:r>
              <a:rPr lang="en-AU" sz="2400" i="1" dirty="0" smtClean="0"/>
              <a:t>DVD: </a:t>
            </a:r>
            <a:r>
              <a:rPr lang="en-AU" sz="2400" i="1" dirty="0" smtClean="0">
                <a:hlinkClick r:id="rId3" action="ppaction://hlinkfile"/>
              </a:rPr>
              <a:t>How to make fish</a:t>
            </a:r>
            <a:endParaRPr lang="en-AU" sz="2400" i="1" dirty="0" smtClean="0"/>
          </a:p>
          <a:p>
            <a:endParaRPr lang="en-AU" sz="2400" dirty="0" smtClean="0"/>
          </a:p>
          <a:p>
            <a:r>
              <a:rPr lang="en-AU" sz="2400" i="1" dirty="0" smtClean="0"/>
              <a:t>DVD: SCRFA spawning aggregations</a:t>
            </a:r>
          </a:p>
          <a:p>
            <a:endParaRPr lang="en-AU" sz="2400" i="1" dirty="0" smtClean="0"/>
          </a:p>
          <a:p>
            <a:endParaRPr lang="en-AU" sz="2400" i="1" dirty="0" smtClean="0"/>
          </a:p>
          <a:p>
            <a:endParaRPr lang="en-AU" sz="2400" i="1" dirty="0" smtClean="0"/>
          </a:p>
          <a:p>
            <a:r>
              <a:rPr lang="en-AU" sz="2400" i="1" dirty="0" smtClean="0"/>
              <a:t>Activity 5.3: What are some of the reasons why animals die?</a:t>
            </a:r>
            <a:endParaRPr lang="en-AU" sz="2400" i="1"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Mortality</a:t>
            </a:r>
            <a:endParaRPr lang="en-AU" dirty="0"/>
          </a:p>
        </p:txBody>
      </p:sp>
      <p:sp>
        <p:nvSpPr>
          <p:cNvPr id="3" name="Content Placeholder 2"/>
          <p:cNvSpPr>
            <a:spLocks noGrp="1"/>
          </p:cNvSpPr>
          <p:nvPr>
            <p:ph idx="1"/>
          </p:nvPr>
        </p:nvSpPr>
        <p:spPr>
          <a:xfrm>
            <a:off x="457200" y="1750410"/>
            <a:ext cx="8229600" cy="4580052"/>
          </a:xfrm>
        </p:spPr>
        <p:txBody>
          <a:bodyPr>
            <a:normAutofit/>
          </a:bodyPr>
          <a:lstStyle/>
          <a:p>
            <a:r>
              <a:rPr lang="en-AU" sz="2400" b="1" dirty="0" smtClean="0"/>
              <a:t>Natural mortality </a:t>
            </a:r>
            <a:r>
              <a:rPr lang="en-AU" sz="2400" dirty="0" smtClean="0"/>
              <a:t>– rate at which populations die off naturally</a:t>
            </a:r>
          </a:p>
          <a:p>
            <a:pPr lvl="1">
              <a:buFont typeface="Arial" pitchFamily="34" charset="0"/>
              <a:buChar char="•"/>
            </a:pPr>
            <a:r>
              <a:rPr lang="en-AU" sz="2400" dirty="0" smtClean="0"/>
              <a:t>Disease, predation, or old age</a:t>
            </a:r>
          </a:p>
          <a:p>
            <a:r>
              <a:rPr lang="en-AU" sz="2400" dirty="0" smtClean="0"/>
              <a:t>Cannot control natural mortality but we can control:</a:t>
            </a:r>
          </a:p>
          <a:p>
            <a:r>
              <a:rPr lang="en-AU" sz="2400" b="1" dirty="0" smtClean="0"/>
              <a:t>Fishing mortality </a:t>
            </a:r>
            <a:r>
              <a:rPr lang="en-AU" sz="2400" dirty="0" smtClean="0"/>
              <a:t>– rate at which populations die off due to fishing</a:t>
            </a:r>
          </a:p>
          <a:p>
            <a:r>
              <a:rPr lang="en-AU" sz="2400" dirty="0" smtClean="0"/>
              <a:t>Many fisheries management tools are about reducing fishing mortality via:</a:t>
            </a:r>
          </a:p>
          <a:p>
            <a:r>
              <a:rPr lang="en-AU" sz="2000" dirty="0" smtClean="0"/>
              <a:t>	- </a:t>
            </a:r>
            <a:r>
              <a:rPr lang="en-AU" sz="2200" dirty="0" smtClean="0"/>
              <a:t>effort controls</a:t>
            </a:r>
          </a:p>
          <a:p>
            <a:r>
              <a:rPr lang="en-AU" sz="2200" dirty="0" smtClean="0"/>
              <a:t>	- catch controls</a:t>
            </a:r>
          </a:p>
          <a:p>
            <a:r>
              <a:rPr lang="en-AU" sz="2200" dirty="0" smtClean="0"/>
              <a:t>	- temporal/spatial closures</a:t>
            </a:r>
          </a:p>
          <a:p>
            <a:r>
              <a:rPr lang="en-AU" sz="2200" dirty="0" smtClean="0"/>
              <a:t>	- size and bag limits</a:t>
            </a:r>
            <a:endParaRPr lang="en-AU" sz="2200"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Productivity</a:t>
            </a:r>
            <a:endParaRPr lang="en-AU" dirty="0"/>
          </a:p>
        </p:txBody>
      </p:sp>
      <p:sp>
        <p:nvSpPr>
          <p:cNvPr id="3" name="Content Placeholder 2"/>
          <p:cNvSpPr>
            <a:spLocks noGrp="1"/>
          </p:cNvSpPr>
          <p:nvPr>
            <p:ph idx="1"/>
          </p:nvPr>
        </p:nvSpPr>
        <p:spPr>
          <a:xfrm>
            <a:off x="457200" y="1750410"/>
            <a:ext cx="8229600" cy="4580052"/>
          </a:xfrm>
        </p:spPr>
        <p:txBody>
          <a:bodyPr>
            <a:normAutofit/>
          </a:bodyPr>
          <a:lstStyle/>
          <a:p>
            <a:r>
              <a:rPr lang="de-DE" sz="2400" b="1" dirty="0" smtClean="0"/>
              <a:t>Productivity </a:t>
            </a:r>
            <a:r>
              <a:rPr lang="de-DE" sz="2400" dirty="0" smtClean="0"/>
              <a:t>represents the capacity for a population to replenish itself and involves several processes:</a:t>
            </a:r>
          </a:p>
          <a:p>
            <a:pPr>
              <a:buFontTx/>
              <a:buChar char="-"/>
            </a:pPr>
            <a:r>
              <a:rPr lang="de-DE" sz="2400" dirty="0" smtClean="0"/>
              <a:t> Recruitment</a:t>
            </a:r>
          </a:p>
          <a:p>
            <a:pPr>
              <a:buFontTx/>
              <a:buChar char="-"/>
            </a:pPr>
            <a:r>
              <a:rPr lang="de-DE" sz="2400" dirty="0" smtClean="0"/>
              <a:t> Growth</a:t>
            </a:r>
          </a:p>
          <a:p>
            <a:pPr>
              <a:buFontTx/>
              <a:buChar char="-"/>
            </a:pPr>
            <a:r>
              <a:rPr lang="de-DE" sz="2400" dirty="0" smtClean="0"/>
              <a:t> Maturation</a:t>
            </a:r>
          </a:p>
          <a:p>
            <a:pPr>
              <a:buFontTx/>
              <a:buChar char="-"/>
            </a:pPr>
            <a:r>
              <a:rPr lang="de-DE" sz="2400" dirty="0" smtClean="0"/>
              <a:t> Longevity</a:t>
            </a:r>
          </a:p>
          <a:p>
            <a:pPr>
              <a:buFontTx/>
              <a:buChar char="-"/>
            </a:pPr>
            <a:r>
              <a:rPr lang="de-DE" sz="2400" dirty="0" smtClean="0"/>
              <a:t> Natural mortality</a:t>
            </a:r>
          </a:p>
          <a:p>
            <a:endParaRPr lang="en-AU" sz="2400"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Productivity</a:t>
            </a:r>
            <a:endParaRPr lang="en-AU" dirty="0"/>
          </a:p>
        </p:txBody>
      </p:sp>
      <p:sp>
        <p:nvSpPr>
          <p:cNvPr id="3" name="Content Placeholder 2"/>
          <p:cNvSpPr>
            <a:spLocks noGrp="1"/>
          </p:cNvSpPr>
          <p:nvPr>
            <p:ph idx="1"/>
          </p:nvPr>
        </p:nvSpPr>
        <p:spPr/>
        <p:txBody>
          <a:bodyPr>
            <a:normAutofit lnSpcReduction="10000"/>
          </a:bodyPr>
          <a:lstStyle/>
          <a:p>
            <a:r>
              <a:rPr lang="de-DE" sz="2400" u="sng" dirty="0" smtClean="0"/>
              <a:t>High productivity </a:t>
            </a:r>
            <a:r>
              <a:rPr lang="de-DE" sz="2400" dirty="0" smtClean="0"/>
              <a:t>populations  (eg. Sardines) tend to be:</a:t>
            </a:r>
          </a:p>
          <a:p>
            <a:pPr>
              <a:buFontTx/>
              <a:buChar char="-"/>
            </a:pPr>
            <a:r>
              <a:rPr lang="de-DE" sz="2400" dirty="0" smtClean="0"/>
              <a:t> Fast growing</a:t>
            </a:r>
          </a:p>
          <a:p>
            <a:pPr>
              <a:buFontTx/>
              <a:buChar char="-"/>
            </a:pPr>
            <a:r>
              <a:rPr lang="de-DE" sz="2400" dirty="0" smtClean="0"/>
              <a:t> Early maturing</a:t>
            </a:r>
          </a:p>
          <a:p>
            <a:pPr>
              <a:buFontTx/>
              <a:buChar char="-"/>
            </a:pPr>
            <a:r>
              <a:rPr lang="de-DE" sz="2400" dirty="0" smtClean="0"/>
              <a:t> High natural mortality</a:t>
            </a:r>
          </a:p>
          <a:p>
            <a:pPr>
              <a:buFontTx/>
              <a:buChar char="-"/>
            </a:pPr>
            <a:r>
              <a:rPr lang="de-DE" sz="2400" dirty="0" smtClean="0"/>
              <a:t> Short-lived</a:t>
            </a:r>
          </a:p>
          <a:p>
            <a:pPr>
              <a:buFont typeface="Arial" pitchFamily="34" charset="0"/>
              <a:buChar char="•"/>
            </a:pPr>
            <a:r>
              <a:rPr lang="en-AU" sz="2400" dirty="0" smtClean="0"/>
              <a:t> These populations are able to replenish themselves quickly (1-2 years)</a:t>
            </a:r>
          </a:p>
          <a:p>
            <a:endParaRPr lang="en-AU" sz="2400" dirty="0" smtClean="0"/>
          </a:p>
          <a:p>
            <a:r>
              <a:rPr lang="en-AU" sz="2400" u="sng" dirty="0" smtClean="0"/>
              <a:t>Low productivity </a:t>
            </a:r>
            <a:r>
              <a:rPr lang="en-AU" sz="2400" dirty="0" smtClean="0"/>
              <a:t>populations tend to be the opposite (</a:t>
            </a:r>
            <a:r>
              <a:rPr lang="en-AU" sz="2400" dirty="0" err="1" smtClean="0"/>
              <a:t>eg</a:t>
            </a:r>
            <a:r>
              <a:rPr lang="en-AU" sz="2400" dirty="0" smtClean="0"/>
              <a:t>. sea cucumbers)</a:t>
            </a:r>
          </a:p>
          <a:p>
            <a:pPr>
              <a:buFont typeface="Arial" pitchFamily="34" charset="0"/>
              <a:buChar char="•"/>
            </a:pPr>
            <a:r>
              <a:rPr lang="en-AU" sz="2400" dirty="0" smtClean="0"/>
              <a:t> Replenishing these populations may take many years</a:t>
            </a:r>
            <a:endParaRPr lang="en-AU" sz="2400"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Productivity</a:t>
            </a:r>
            <a:endParaRPr lang="en-AU" dirty="0"/>
          </a:p>
        </p:txBody>
      </p:sp>
      <p:sp>
        <p:nvSpPr>
          <p:cNvPr id="3" name="Content Placeholder 2"/>
          <p:cNvSpPr>
            <a:spLocks noGrp="1"/>
          </p:cNvSpPr>
          <p:nvPr>
            <p:ph idx="1"/>
          </p:nvPr>
        </p:nvSpPr>
        <p:spPr>
          <a:xfrm>
            <a:off x="457200" y="1750410"/>
            <a:ext cx="8229600" cy="4594972"/>
          </a:xfrm>
        </p:spPr>
        <p:txBody>
          <a:bodyPr>
            <a:normAutofit/>
          </a:bodyPr>
          <a:lstStyle/>
          <a:p>
            <a:r>
              <a:rPr lang="en-AU" sz="2400" i="1" dirty="0" smtClean="0"/>
              <a:t>Activity 5.4: In groups, use the following species list, or create your own list of ~10 local species, and group them from most productive to least productive. Use the following categories: </a:t>
            </a:r>
          </a:p>
          <a:p>
            <a:pPr>
              <a:buFont typeface="Arial" pitchFamily="34" charset="0"/>
              <a:buChar char="•"/>
            </a:pPr>
            <a:r>
              <a:rPr lang="en-AU" sz="2400" i="1" dirty="0" smtClean="0"/>
              <a:t> most productive</a:t>
            </a:r>
          </a:p>
          <a:p>
            <a:pPr>
              <a:buFont typeface="Arial" pitchFamily="34" charset="0"/>
              <a:buChar char="•"/>
            </a:pPr>
            <a:r>
              <a:rPr lang="en-AU" sz="2400" i="1" dirty="0" smtClean="0"/>
              <a:t> moderately productive</a:t>
            </a:r>
          </a:p>
          <a:p>
            <a:pPr>
              <a:buFont typeface="Arial" pitchFamily="34" charset="0"/>
              <a:buChar char="•"/>
            </a:pPr>
            <a:r>
              <a:rPr lang="en-AU" sz="2400" i="1" dirty="0" smtClean="0"/>
              <a:t> least productive.</a:t>
            </a:r>
          </a:p>
          <a:p>
            <a:r>
              <a:rPr lang="en-AU" sz="2400" i="1" dirty="0" smtClean="0"/>
              <a:t>Each group to present back to the class and explain groupings.</a:t>
            </a:r>
          </a:p>
          <a:p>
            <a:pPr>
              <a:buFont typeface="Arial" pitchFamily="34" charset="0"/>
              <a:buChar char="•"/>
            </a:pPr>
            <a:endParaRPr lang="en-AU" sz="2400" i="1" dirty="0" smtClean="0"/>
          </a:p>
          <a:p>
            <a:r>
              <a:rPr lang="en-AU" sz="2400" i="1" dirty="0" smtClean="0"/>
              <a:t>Species: coral trout, sea cucumber, white tip reef shark, grouper, cuttlefish, turtle, snapper, stingray, anchovy, grey reef shark</a:t>
            </a:r>
          </a:p>
        </p:txBody>
      </p:sp>
    </p:spTree>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Movement</a:t>
            </a:r>
            <a:endParaRPr lang="en-AU" dirty="0"/>
          </a:p>
        </p:txBody>
      </p:sp>
      <p:sp>
        <p:nvSpPr>
          <p:cNvPr id="4" name="Content Placeholder 3"/>
          <p:cNvSpPr txBox="1">
            <a:spLocks noGrp="1"/>
          </p:cNvSpPr>
          <p:nvPr>
            <p:ph idx="1"/>
          </p:nvPr>
        </p:nvSpPr>
        <p:spPr>
          <a:xfrm>
            <a:off x="457200" y="2165908"/>
            <a:ext cx="8306972" cy="830997"/>
          </a:xfrm>
          <a:prstGeom prst="rect">
            <a:avLst/>
          </a:prstGeom>
          <a:noFill/>
        </p:spPr>
        <p:txBody>
          <a:bodyPr wrap="square" rtlCol="0">
            <a:spAutoFit/>
          </a:bodyPr>
          <a:lstStyle/>
          <a:p>
            <a:r>
              <a:rPr lang="en-AU" sz="2400" i="1" dirty="0" smtClean="0">
                <a:latin typeface="Candara" pitchFamily="34" charset="0"/>
              </a:rPr>
              <a:t>Activity 5.5: Identify some local species that are resident and some that are transient. Use local names if you like.</a:t>
            </a:r>
            <a:endParaRPr lang="en-AU" sz="2400" i="1" dirty="0">
              <a:latin typeface="Candara" pitchFamily="34" charset="0"/>
            </a:endParaRPr>
          </a:p>
        </p:txBody>
      </p:sp>
    </p:spTree>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Movement</a:t>
            </a:r>
            <a:endParaRPr lang="en-AU" dirty="0"/>
          </a:p>
        </p:txBody>
      </p:sp>
      <p:sp>
        <p:nvSpPr>
          <p:cNvPr id="3" name="Content Placeholder 2"/>
          <p:cNvSpPr>
            <a:spLocks noGrp="1"/>
          </p:cNvSpPr>
          <p:nvPr>
            <p:ph idx="1"/>
          </p:nvPr>
        </p:nvSpPr>
        <p:spPr>
          <a:xfrm>
            <a:off x="239151" y="1750410"/>
            <a:ext cx="8623495" cy="4375753"/>
          </a:xfrm>
        </p:spPr>
        <p:txBody>
          <a:bodyPr>
            <a:normAutofit/>
          </a:bodyPr>
          <a:lstStyle/>
          <a:p>
            <a:r>
              <a:rPr lang="en-AU" sz="2400" b="1" dirty="0" smtClean="0"/>
              <a:t>Movement </a:t>
            </a:r>
            <a:r>
              <a:rPr lang="en-AU" sz="2400" dirty="0" smtClean="0"/>
              <a:t>of species is what determines the level of connectivity within an ecosystem.</a:t>
            </a:r>
          </a:p>
          <a:p>
            <a:pPr>
              <a:buFont typeface="Arial" pitchFamily="34" charset="0"/>
              <a:buChar char="•"/>
            </a:pPr>
            <a:r>
              <a:rPr lang="en-AU" sz="2400" dirty="0" smtClean="0"/>
              <a:t> For each species, information about movement is critical for appropriate management (see example in notes) </a:t>
            </a:r>
          </a:p>
          <a:p>
            <a:endParaRPr lang="en-AU" dirty="0" smtClean="0"/>
          </a:p>
          <a:p>
            <a:endParaRPr lang="en-AU" dirty="0" smtClean="0"/>
          </a:p>
          <a:p>
            <a:r>
              <a:rPr lang="en-AU" sz="2400" dirty="0" smtClean="0"/>
              <a:t>Unit </a:t>
            </a:r>
            <a:r>
              <a:rPr lang="en-AU" sz="2400" i="1" u="sng" dirty="0" smtClean="0"/>
              <a:t>stock</a:t>
            </a:r>
            <a:r>
              <a:rPr lang="en-AU" sz="2400" dirty="0" smtClean="0"/>
              <a:t> (</a:t>
            </a:r>
            <a:r>
              <a:rPr lang="en-AU" sz="2400" dirty="0" err="1" smtClean="0"/>
              <a:t>Ihssen</a:t>
            </a:r>
            <a:r>
              <a:rPr lang="en-AU" sz="2400" dirty="0" smtClean="0"/>
              <a:t> et al., 1981): </a:t>
            </a:r>
            <a:r>
              <a:rPr lang="de-DE" sz="2400" dirty="0" smtClean="0"/>
              <a:t>an intraspecific group of randomly mating individuals with temporal or spatial integrity.</a:t>
            </a:r>
          </a:p>
          <a:p>
            <a:pPr>
              <a:buFont typeface="Arial" pitchFamily="34" charset="0"/>
              <a:buChar char="•"/>
            </a:pPr>
            <a:r>
              <a:rPr lang="en-AU" sz="2400" dirty="0" smtClean="0"/>
              <a:t> </a:t>
            </a:r>
            <a:r>
              <a:rPr lang="de-DE" sz="2400" dirty="0" smtClean="0"/>
              <a:t>Knowledge of target species stocks and their structure is viewed as the basis for any fishery analysis, but</a:t>
            </a:r>
          </a:p>
          <a:p>
            <a:pPr lvl="1">
              <a:buFont typeface="Arial" pitchFamily="34" charset="0"/>
              <a:buChar char="•"/>
            </a:pPr>
            <a:r>
              <a:rPr lang="de-DE" sz="2400" dirty="0" smtClean="0"/>
              <a:t> need to work within our knowledge base</a:t>
            </a:r>
            <a:endParaRPr lang="en-AU" sz="2400" i="1" dirty="0" smtClean="0"/>
          </a:p>
          <a:p>
            <a:endParaRPr lang="en-AU" sz="2400" dirty="0" smtClean="0"/>
          </a:p>
          <a:p>
            <a:endParaRPr lang="en-AU" sz="2400"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Movement</a:t>
            </a:r>
            <a:endParaRPr lang="en-AU" dirty="0"/>
          </a:p>
        </p:txBody>
      </p:sp>
      <p:sp>
        <p:nvSpPr>
          <p:cNvPr id="3" name="Content Placeholder 2"/>
          <p:cNvSpPr>
            <a:spLocks noGrp="1"/>
          </p:cNvSpPr>
          <p:nvPr>
            <p:ph idx="1"/>
          </p:nvPr>
        </p:nvSpPr>
        <p:spPr>
          <a:xfrm>
            <a:off x="239151" y="1547446"/>
            <a:ext cx="8854049" cy="4754880"/>
          </a:xfrm>
        </p:spPr>
        <p:txBody>
          <a:bodyPr>
            <a:normAutofit/>
          </a:bodyPr>
          <a:lstStyle/>
          <a:p>
            <a:r>
              <a:rPr lang="en-AU" sz="2400" b="1" dirty="0" smtClean="0"/>
              <a:t>Different movement patterns:</a:t>
            </a:r>
          </a:p>
          <a:p>
            <a:pPr>
              <a:buFont typeface="Arial" pitchFamily="34" charset="0"/>
              <a:buChar char="•"/>
            </a:pPr>
            <a:r>
              <a:rPr lang="en-AU" sz="2400" dirty="0" smtClean="0"/>
              <a:t> Larval drift/movement </a:t>
            </a:r>
          </a:p>
          <a:p>
            <a:pPr>
              <a:buFont typeface="Arial" pitchFamily="34" charset="0"/>
              <a:buChar char="•"/>
            </a:pPr>
            <a:r>
              <a:rPr lang="en-AU" sz="2400" dirty="0" smtClean="0"/>
              <a:t> Life history stages (</a:t>
            </a:r>
            <a:r>
              <a:rPr lang="en-AU" sz="2400" dirty="0" err="1" smtClean="0"/>
              <a:t>eg</a:t>
            </a:r>
            <a:r>
              <a:rPr lang="en-AU" sz="2400" dirty="0" smtClean="0"/>
              <a:t>. inshore </a:t>
            </a:r>
            <a:r>
              <a:rPr lang="en-AU" sz="2400" b="1" dirty="0" smtClean="0"/>
              <a:t>--&gt; </a:t>
            </a:r>
            <a:r>
              <a:rPr lang="en-AU" sz="2400" dirty="0" smtClean="0"/>
              <a:t>offshore once mature) </a:t>
            </a:r>
          </a:p>
          <a:p>
            <a:pPr lvl="1">
              <a:buFont typeface="Arial" pitchFamily="34" charset="0"/>
              <a:buChar char="•"/>
            </a:pPr>
            <a:r>
              <a:rPr lang="en-AU" sz="2400" dirty="0" smtClean="0"/>
              <a:t> juveniles of many species live inshore (mangroves, seagrass beds, estuaries) &amp; move to reefs once mature. </a:t>
            </a:r>
            <a:r>
              <a:rPr lang="en-AU" sz="2400" b="1" dirty="0" err="1" smtClean="0"/>
              <a:t>Eg</a:t>
            </a:r>
            <a:r>
              <a:rPr lang="en-AU" sz="2400" b="1" dirty="0" smtClean="0"/>
              <a:t>.?</a:t>
            </a:r>
          </a:p>
          <a:p>
            <a:pPr>
              <a:buFont typeface="Arial" pitchFamily="34" charset="0"/>
              <a:buChar char="•"/>
            </a:pPr>
            <a:r>
              <a:rPr lang="en-AU" sz="2400" dirty="0" smtClean="0"/>
              <a:t> Once settled some species establish territories and don’t move much throughout their life. </a:t>
            </a:r>
            <a:r>
              <a:rPr lang="en-AU" sz="2400" b="1" dirty="0" err="1" smtClean="0"/>
              <a:t>Eg</a:t>
            </a:r>
            <a:r>
              <a:rPr lang="en-AU" sz="2400" b="1" dirty="0" smtClean="0"/>
              <a:t>.?</a:t>
            </a:r>
            <a:endParaRPr lang="en-AU" sz="2400" dirty="0" smtClean="0"/>
          </a:p>
          <a:p>
            <a:pPr lvl="1">
              <a:buFont typeface="Arial" pitchFamily="34" charset="0"/>
              <a:buChar char="•"/>
            </a:pPr>
            <a:r>
              <a:rPr lang="en-AU" sz="2400" dirty="0" smtClean="0"/>
              <a:t>fine scale habitat changes within reefs (juv. – adult) </a:t>
            </a:r>
            <a:r>
              <a:rPr lang="en-AU" sz="2400" b="1" i="1" dirty="0" err="1" smtClean="0"/>
              <a:t>Eg</a:t>
            </a:r>
            <a:r>
              <a:rPr lang="en-AU" sz="2400" b="1" i="1" dirty="0" smtClean="0"/>
              <a:t>.?</a:t>
            </a:r>
          </a:p>
          <a:p>
            <a:pPr>
              <a:buFont typeface="Arial" pitchFamily="34" charset="0"/>
              <a:buChar char="•"/>
            </a:pPr>
            <a:r>
              <a:rPr lang="en-AU" sz="2400" dirty="0" smtClean="0"/>
              <a:t> </a:t>
            </a:r>
            <a:r>
              <a:rPr lang="en-AU" sz="2400" dirty="0" err="1" smtClean="0"/>
              <a:t>Pelagics</a:t>
            </a:r>
            <a:r>
              <a:rPr lang="en-AU" sz="2400" dirty="0" smtClean="0"/>
              <a:t> may move their entire life (within stock boundaries) </a:t>
            </a:r>
            <a:r>
              <a:rPr lang="en-AU" sz="2400" b="1" i="1" dirty="0" err="1" smtClean="0"/>
              <a:t>Eg</a:t>
            </a:r>
            <a:r>
              <a:rPr lang="en-AU" sz="2400" b="1" i="1" dirty="0" smtClean="0"/>
              <a:t>.?</a:t>
            </a:r>
            <a:endParaRPr lang="en-AU" sz="2400" dirty="0" smtClean="0"/>
          </a:p>
          <a:p>
            <a:pPr>
              <a:buFont typeface="Arial" pitchFamily="34" charset="0"/>
              <a:buChar char="•"/>
            </a:pPr>
            <a:r>
              <a:rPr lang="en-AU" sz="2400" dirty="0" smtClean="0"/>
              <a:t> Movements influenced by temperature, prey, spawning, density, maturity, etc.</a:t>
            </a:r>
            <a:endParaRPr lang="en-AU" sz="2400"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Movement</a:t>
            </a:r>
            <a:endParaRPr lang="en-AU"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320557" y="1981243"/>
            <a:ext cx="8432187" cy="4806132"/>
          </a:xfrm>
          <a:prstGeom prst="rect">
            <a:avLst/>
          </a:prstGeom>
          <a:noFill/>
          <a:ln w="9525">
            <a:noFill/>
            <a:miter lim="800000"/>
            <a:headEnd/>
            <a:tailEnd/>
          </a:ln>
        </p:spPr>
      </p:pic>
      <p:sp>
        <p:nvSpPr>
          <p:cNvPr id="5" name="TextBox 4"/>
          <p:cNvSpPr txBox="1"/>
          <p:nvPr/>
        </p:nvSpPr>
        <p:spPr>
          <a:xfrm>
            <a:off x="1195754" y="1519577"/>
            <a:ext cx="7132114" cy="461665"/>
          </a:xfrm>
          <a:prstGeom prst="rect">
            <a:avLst/>
          </a:prstGeom>
          <a:noFill/>
        </p:spPr>
        <p:txBody>
          <a:bodyPr wrap="square" rtlCol="0">
            <a:spAutoFit/>
          </a:bodyPr>
          <a:lstStyle/>
          <a:p>
            <a:r>
              <a:rPr lang="en-AU" sz="2400" dirty="0" smtClean="0">
                <a:latin typeface="Candara" pitchFamily="34" charset="0"/>
              </a:rPr>
              <a:t>Importance of movement in a management context</a:t>
            </a:r>
            <a:endParaRPr lang="en-AU" sz="2400" dirty="0">
              <a:latin typeface="Candara" pitchFamily="34" charset="0"/>
            </a:endParaRPr>
          </a:p>
        </p:txBody>
      </p:sp>
    </p:spTree>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Biology &amp; EAFM</a:t>
            </a:r>
            <a:endParaRPr lang="en-AU" dirty="0"/>
          </a:p>
        </p:txBody>
      </p:sp>
      <p:sp>
        <p:nvSpPr>
          <p:cNvPr id="3" name="Content Placeholder 2"/>
          <p:cNvSpPr>
            <a:spLocks noGrp="1"/>
          </p:cNvSpPr>
          <p:nvPr>
            <p:ph idx="1"/>
          </p:nvPr>
        </p:nvSpPr>
        <p:spPr>
          <a:xfrm>
            <a:off x="457200" y="1575582"/>
            <a:ext cx="8229600" cy="4726744"/>
          </a:xfrm>
        </p:spPr>
        <p:txBody>
          <a:bodyPr>
            <a:normAutofit fontScale="92500" lnSpcReduction="20000"/>
          </a:bodyPr>
          <a:lstStyle/>
          <a:p>
            <a:r>
              <a:rPr lang="en-AU" sz="2400" i="1" dirty="0" smtClean="0"/>
              <a:t>Activity 5.6: Write in your notebooks: What are differences between ecosystems and populations? Write in notebooks: why foodwebs and movement matter to fisheries management. Use the heading “Activity 5.6”.</a:t>
            </a:r>
          </a:p>
          <a:p>
            <a:endParaRPr lang="en-AU" sz="2400" dirty="0" smtClean="0"/>
          </a:p>
          <a:p>
            <a:r>
              <a:rPr lang="en-AU" sz="2400" dirty="0" smtClean="0"/>
              <a:t>Most fisheries in the tropics are </a:t>
            </a:r>
            <a:r>
              <a:rPr lang="en-AU" sz="2400" b="1" dirty="0" smtClean="0"/>
              <a:t>multi-species</a:t>
            </a:r>
          </a:p>
          <a:p>
            <a:pPr>
              <a:buFont typeface="Arial" pitchFamily="34" charset="0"/>
              <a:buChar char="•"/>
            </a:pPr>
            <a:r>
              <a:rPr lang="en-AU" sz="2400" dirty="0" smtClean="0"/>
              <a:t> some species will be more vulnerable to fishing that others (different productivities)</a:t>
            </a:r>
          </a:p>
          <a:p>
            <a:endParaRPr lang="en-AU" sz="2400" dirty="0" smtClean="0"/>
          </a:p>
          <a:p>
            <a:r>
              <a:rPr lang="en-AU" sz="2400" dirty="0" smtClean="0"/>
              <a:t>To minimise alteration of the ecosystems species assemblage </a:t>
            </a:r>
          </a:p>
          <a:p>
            <a:pPr>
              <a:buFont typeface="Arial" pitchFamily="34" charset="0"/>
              <a:buChar char="•"/>
            </a:pPr>
            <a:r>
              <a:rPr lang="en-AU" sz="2400" dirty="0" smtClean="0"/>
              <a:t> adopt appropriate management measures for low productivity species AND for high productivity species</a:t>
            </a:r>
          </a:p>
          <a:p>
            <a:pPr>
              <a:buFont typeface="Arial" pitchFamily="34" charset="0"/>
              <a:buChar char="•"/>
            </a:pPr>
            <a:r>
              <a:rPr lang="en-AU" sz="2400" dirty="0" smtClean="0"/>
              <a:t> develop and monitor ecosystem-based indicators</a:t>
            </a:r>
          </a:p>
          <a:p>
            <a:pPr>
              <a:buFont typeface="Arial" pitchFamily="34" charset="0"/>
              <a:buChar char="•"/>
            </a:pPr>
            <a:r>
              <a:rPr lang="en-AU" sz="2400" dirty="0" smtClean="0"/>
              <a:t> adopt a precautionary approach</a:t>
            </a:r>
            <a:endParaRPr lang="en-AU" sz="2400"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Population dynamics</a:t>
            </a:r>
            <a:endParaRPr lang="en-AU" dirty="0"/>
          </a:p>
        </p:txBody>
      </p:sp>
      <p:sp>
        <p:nvSpPr>
          <p:cNvPr id="3" name="Content Placeholder 2"/>
          <p:cNvSpPr>
            <a:spLocks noGrp="1"/>
          </p:cNvSpPr>
          <p:nvPr>
            <p:ph idx="1"/>
          </p:nvPr>
        </p:nvSpPr>
        <p:spPr/>
        <p:txBody>
          <a:bodyPr>
            <a:normAutofit/>
          </a:bodyPr>
          <a:lstStyle/>
          <a:p>
            <a:r>
              <a:rPr lang="en-AU" sz="2400" i="1" dirty="0" smtClean="0"/>
              <a:t>Activity 5.1: Students to identify processes that lead to changes in fish populations</a:t>
            </a:r>
            <a:endParaRPr lang="en-AU" sz="2400" i="1" dirty="0"/>
          </a:p>
        </p:txBody>
      </p:sp>
    </p:spTree>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Unit review</a:t>
            </a:r>
            <a:endParaRPr lang="en-AU" dirty="0"/>
          </a:p>
        </p:txBody>
      </p:sp>
      <p:pic>
        <p:nvPicPr>
          <p:cNvPr id="4" name="Content Placeholder 3"/>
          <p:cNvPicPr>
            <a:picLocks noGrp="1"/>
          </p:cNvPicPr>
          <p:nvPr>
            <p:ph idx="1"/>
          </p:nvPr>
        </p:nvPicPr>
        <p:blipFill>
          <a:blip r:embed="rId3" cstate="print"/>
          <a:srcRect/>
          <a:stretch>
            <a:fillRect/>
          </a:stretch>
        </p:blipFill>
        <p:spPr bwMode="auto">
          <a:xfrm>
            <a:off x="0" y="2195140"/>
            <a:ext cx="4471380" cy="3340922"/>
          </a:xfrm>
          <a:prstGeom prst="rect">
            <a:avLst/>
          </a:prstGeom>
          <a:noFill/>
          <a:ln w="9525">
            <a:noFill/>
            <a:miter lim="800000"/>
            <a:headEnd/>
            <a:tailEnd/>
          </a:ln>
        </p:spPr>
      </p:pic>
      <p:sp>
        <p:nvSpPr>
          <p:cNvPr id="5" name="TextBox 4"/>
          <p:cNvSpPr txBox="1"/>
          <p:nvPr/>
        </p:nvSpPr>
        <p:spPr>
          <a:xfrm>
            <a:off x="4522180" y="1750410"/>
            <a:ext cx="4621820" cy="4462760"/>
          </a:xfrm>
          <a:prstGeom prst="rect">
            <a:avLst/>
          </a:prstGeom>
          <a:noFill/>
        </p:spPr>
        <p:txBody>
          <a:bodyPr wrap="square" rtlCol="0">
            <a:spAutoFit/>
          </a:bodyPr>
          <a:lstStyle/>
          <a:p>
            <a:pPr>
              <a:spcAft>
                <a:spcPts val="600"/>
              </a:spcAft>
              <a:buFont typeface="Arial" pitchFamily="34" charset="0"/>
              <a:buChar char="•"/>
            </a:pPr>
            <a:r>
              <a:rPr lang="en-AU" sz="2200" dirty="0" smtClean="0">
                <a:latin typeface="Candara" pitchFamily="34" charset="0"/>
              </a:rPr>
              <a:t> Different modes of reproduction</a:t>
            </a:r>
          </a:p>
          <a:p>
            <a:pPr>
              <a:spcAft>
                <a:spcPts val="600"/>
              </a:spcAft>
              <a:buFont typeface="Arial" pitchFamily="34" charset="0"/>
              <a:buChar char="•"/>
            </a:pPr>
            <a:r>
              <a:rPr lang="en-AU" sz="2200" dirty="0" smtClean="0">
                <a:latin typeface="Candara" pitchFamily="34" charset="0"/>
              </a:rPr>
              <a:t> Recruitment of new generations are critical for populations</a:t>
            </a:r>
          </a:p>
          <a:p>
            <a:pPr>
              <a:spcAft>
                <a:spcPts val="600"/>
              </a:spcAft>
              <a:buFont typeface="Arial" pitchFamily="34" charset="0"/>
              <a:buChar char="•"/>
            </a:pPr>
            <a:r>
              <a:rPr lang="en-AU" sz="2200" dirty="0" smtClean="0">
                <a:latin typeface="Candara" pitchFamily="34" charset="0"/>
              </a:rPr>
              <a:t> Controlling mortality rates is the simplest way to help sustain populations</a:t>
            </a:r>
          </a:p>
          <a:p>
            <a:pPr>
              <a:spcAft>
                <a:spcPts val="600"/>
              </a:spcAft>
              <a:buFont typeface="Arial" pitchFamily="34" charset="0"/>
              <a:buChar char="•"/>
            </a:pPr>
            <a:r>
              <a:rPr lang="en-AU" sz="2200" dirty="0" smtClean="0">
                <a:latin typeface="Candara" pitchFamily="34" charset="0"/>
              </a:rPr>
              <a:t> Productivity represents the capacity for a species to replenish its population naturally</a:t>
            </a:r>
          </a:p>
          <a:p>
            <a:pPr>
              <a:spcAft>
                <a:spcPts val="600"/>
              </a:spcAft>
              <a:buFont typeface="Arial" pitchFamily="34" charset="0"/>
              <a:buChar char="•"/>
            </a:pPr>
            <a:r>
              <a:rPr lang="en-AU" sz="2200" dirty="0" smtClean="0">
                <a:latin typeface="Candara" pitchFamily="34" charset="0"/>
              </a:rPr>
              <a:t> Understanding species movements helps to choose appropriate management</a:t>
            </a:r>
            <a:endParaRPr lang="en-AU" sz="2200" dirty="0">
              <a:latin typeface="Candara" pitchFamily="34" charset="0"/>
            </a:endParaRPr>
          </a:p>
        </p:txBody>
      </p:sp>
    </p:spTree>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Biology</a:t>
            </a:r>
            <a:endParaRPr lang="en-AU" dirty="0"/>
          </a:p>
        </p:txBody>
      </p:sp>
      <p:sp>
        <p:nvSpPr>
          <p:cNvPr id="3" name="Content Placeholder 2"/>
          <p:cNvSpPr>
            <a:spLocks noGrp="1"/>
          </p:cNvSpPr>
          <p:nvPr>
            <p:ph idx="1"/>
          </p:nvPr>
        </p:nvSpPr>
        <p:spPr/>
        <p:txBody>
          <a:bodyPr>
            <a:normAutofit/>
          </a:bodyPr>
          <a:lstStyle/>
          <a:p>
            <a:endParaRPr lang="en-AU" sz="2400" i="1" dirty="0" smtClean="0"/>
          </a:p>
          <a:p>
            <a:r>
              <a:rPr lang="en-AU" sz="2400" i="1" dirty="0" smtClean="0"/>
              <a:t>15 minute personal review: unit review, students to review main concepts of unit in the course notes, contribute any new words (new to them) to their own personal glossary in the back of their notebook (local language equivalent terms should also be recorded where possible)</a:t>
            </a:r>
            <a:endParaRPr lang="en-AU" sz="2400" dirty="0"/>
          </a:p>
        </p:txBody>
      </p:sp>
    </p:spTree>
  </p:cSld>
  <p:clrMapOvr>
    <a:masterClrMapping/>
  </p:clrMapOvr>
  <p:transition spd="slow">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Homework</a:t>
            </a:r>
            <a:endParaRPr lang="en-AU" dirty="0"/>
          </a:p>
        </p:txBody>
      </p:sp>
      <p:sp>
        <p:nvSpPr>
          <p:cNvPr id="3" name="Content Placeholder 2"/>
          <p:cNvSpPr>
            <a:spLocks noGrp="1"/>
          </p:cNvSpPr>
          <p:nvPr>
            <p:ph idx="1"/>
          </p:nvPr>
        </p:nvSpPr>
        <p:spPr/>
        <p:txBody>
          <a:bodyPr>
            <a:normAutofit/>
          </a:bodyPr>
          <a:lstStyle/>
          <a:p>
            <a:endParaRPr lang="en-AU" sz="2400" dirty="0" smtClean="0"/>
          </a:p>
          <a:p>
            <a:endParaRPr lang="en-AU" sz="2400" dirty="0" smtClean="0"/>
          </a:p>
          <a:p>
            <a:pPr marL="457200" indent="-457200">
              <a:buAutoNum type="arabicPeriod"/>
            </a:pPr>
            <a:r>
              <a:rPr lang="en-AU" sz="2400" dirty="0" smtClean="0"/>
              <a:t>What are the four population processes that contribute to changes in a population?</a:t>
            </a:r>
          </a:p>
          <a:p>
            <a:pPr marL="457200" indent="-457200">
              <a:buAutoNum type="arabicPeriod"/>
            </a:pPr>
            <a:r>
              <a:rPr lang="en-AU" sz="2400" dirty="0" smtClean="0"/>
              <a:t>What are three different modes of reproduction in animals that live in marine ecosystems? Rank them in order from most productive to least productive in terms of fishing that they could support. </a:t>
            </a:r>
          </a:p>
          <a:p>
            <a:endParaRPr lang="en-AU" sz="2400" dirty="0"/>
          </a:p>
        </p:txBody>
      </p:sp>
    </p:spTree>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Optional component</a:t>
            </a:r>
            <a:endParaRPr lang="en-AU" dirty="0"/>
          </a:p>
        </p:txBody>
      </p:sp>
      <p:sp>
        <p:nvSpPr>
          <p:cNvPr id="3" name="Content Placeholder 2"/>
          <p:cNvSpPr>
            <a:spLocks noGrp="1"/>
          </p:cNvSpPr>
          <p:nvPr>
            <p:ph idx="1"/>
          </p:nvPr>
        </p:nvSpPr>
        <p:spPr>
          <a:xfrm>
            <a:off x="2687782" y="3325091"/>
            <a:ext cx="3505200" cy="900545"/>
          </a:xfrm>
        </p:spPr>
        <p:txBody>
          <a:bodyPr>
            <a:normAutofit/>
          </a:bodyPr>
          <a:lstStyle/>
          <a:p>
            <a:r>
              <a:rPr lang="en-AU" sz="3600" b="1" dirty="0" smtClean="0"/>
              <a:t>Advanced slides</a:t>
            </a:r>
            <a:endParaRPr lang="en-AU" sz="3600" b="1" dirty="0"/>
          </a:p>
        </p:txBody>
      </p:sp>
    </p:spTree>
  </p:cSld>
  <p:clrMapOvr>
    <a:masterClrMapping/>
  </p:clrMapOvr>
  <p:transition spd="slow">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Sustainable yield</a:t>
            </a:r>
            <a:endParaRPr lang="en-AU" dirty="0"/>
          </a:p>
        </p:txBody>
      </p:sp>
      <p:sp>
        <p:nvSpPr>
          <p:cNvPr id="3" name="Content Placeholder 2"/>
          <p:cNvSpPr>
            <a:spLocks noGrp="1"/>
          </p:cNvSpPr>
          <p:nvPr>
            <p:ph idx="1"/>
          </p:nvPr>
        </p:nvSpPr>
        <p:spPr/>
        <p:txBody>
          <a:bodyPr>
            <a:normAutofit/>
          </a:bodyPr>
          <a:lstStyle/>
          <a:p>
            <a:r>
              <a:rPr lang="de-DE" sz="2800" b="1" dirty="0" smtClean="0"/>
              <a:t>Sustainable yield</a:t>
            </a:r>
            <a:r>
              <a:rPr lang="de-DE" sz="2800" dirty="0" smtClean="0"/>
              <a:t>, or catch, is the level of catch that can be taken from a population indefinitely</a:t>
            </a:r>
            <a:r>
              <a:rPr lang="de-DE" sz="2800" dirty="0" smtClean="0"/>
              <a:t>.</a:t>
            </a:r>
          </a:p>
          <a:p>
            <a:endParaRPr lang="de-DE" sz="2800" dirty="0" smtClean="0"/>
          </a:p>
          <a:p>
            <a:pPr>
              <a:buFont typeface="Arial" pitchFamily="34" charset="0"/>
              <a:buChar char="•"/>
            </a:pPr>
            <a:r>
              <a:rPr lang="de-DE" sz="2800" dirty="0" smtClean="0"/>
              <a:t> The use of </a:t>
            </a:r>
            <a:r>
              <a:rPr lang="de-DE" sz="2800" i="1" u="sng" dirty="0" smtClean="0"/>
              <a:t>Maximum Sustainable Yield </a:t>
            </a:r>
            <a:r>
              <a:rPr lang="de-DE" sz="2800" dirty="0" smtClean="0"/>
              <a:t>(MSY) in fisheries is to try and maximise how much is caught. This has led to many fisheries collapses</a:t>
            </a:r>
            <a:r>
              <a:rPr lang="de-DE" sz="2800" dirty="0" smtClean="0"/>
              <a:t>.</a:t>
            </a:r>
          </a:p>
          <a:p>
            <a:pPr>
              <a:buFont typeface="Arial" pitchFamily="34" charset="0"/>
              <a:buChar char="•"/>
            </a:pPr>
            <a:endParaRPr lang="de-DE" sz="2800" dirty="0" smtClean="0"/>
          </a:p>
          <a:p>
            <a:pPr>
              <a:buFont typeface="Arial" pitchFamily="34" charset="0"/>
              <a:buChar char="•"/>
            </a:pPr>
            <a:r>
              <a:rPr lang="de-DE" sz="2800" dirty="0" smtClean="0"/>
              <a:t> Generally used for single-species management, but the principles are useful for EAFM.</a:t>
            </a:r>
          </a:p>
          <a:p>
            <a:endParaRPr lang="en-AU" sz="2400"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Sustainable yield</a:t>
            </a:r>
            <a:endParaRPr lang="en-AU" dirty="0"/>
          </a:p>
        </p:txBody>
      </p:sp>
      <p:pic>
        <p:nvPicPr>
          <p:cNvPr id="4" name="Content Placeholder 3" descr="Unit 5 Fig 1 001.jpg"/>
          <p:cNvPicPr>
            <a:picLocks noGrp="1" noChangeAspect="1"/>
          </p:cNvPicPr>
          <p:nvPr>
            <p:ph idx="1"/>
          </p:nvPr>
        </p:nvPicPr>
        <p:blipFill>
          <a:blip r:embed="rId3" cstate="print"/>
          <a:stretch>
            <a:fillRect/>
          </a:stretch>
        </p:blipFill>
        <p:spPr>
          <a:xfrm>
            <a:off x="0" y="1727074"/>
            <a:ext cx="9457393" cy="4412470"/>
          </a:xfrm>
        </p:spPr>
      </p:pic>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dynamics</a:t>
            </a:r>
            <a:endParaRPr lang="en-US" dirty="0"/>
          </a:p>
        </p:txBody>
      </p:sp>
      <p:sp>
        <p:nvSpPr>
          <p:cNvPr id="3" name="Content Placeholder 2"/>
          <p:cNvSpPr>
            <a:spLocks noGrp="1"/>
          </p:cNvSpPr>
          <p:nvPr>
            <p:ph idx="1"/>
          </p:nvPr>
        </p:nvSpPr>
        <p:spPr>
          <a:xfrm>
            <a:off x="239151" y="1579418"/>
            <a:ext cx="8447649" cy="4933924"/>
          </a:xfrm>
        </p:spPr>
        <p:txBody>
          <a:bodyPr>
            <a:normAutofit/>
          </a:bodyPr>
          <a:lstStyle/>
          <a:p>
            <a:pPr>
              <a:spcAft>
                <a:spcPts val="1200"/>
              </a:spcAft>
            </a:pPr>
            <a:r>
              <a:rPr lang="de-DE" sz="2400" b="1" dirty="0" smtClean="0"/>
              <a:t>Population dynamics </a:t>
            </a:r>
            <a:r>
              <a:rPr lang="de-DE" sz="2400" dirty="0" smtClean="0"/>
              <a:t>describes how a population changes in size through time (Russell‘s Axiom):</a:t>
            </a:r>
          </a:p>
          <a:p>
            <a:pPr>
              <a:spcAft>
                <a:spcPts val="1200"/>
              </a:spcAft>
            </a:pPr>
            <a:r>
              <a:rPr lang="de-DE" sz="2400" dirty="0" smtClean="0"/>
              <a:t>Stock size</a:t>
            </a:r>
            <a:r>
              <a:rPr lang="de-DE" sz="3200" baseline="-25000" dirty="0" smtClean="0"/>
              <a:t>1</a:t>
            </a:r>
            <a:r>
              <a:rPr lang="de-DE" sz="2400" dirty="0" smtClean="0"/>
              <a:t> = Stock size</a:t>
            </a:r>
            <a:r>
              <a:rPr lang="de-DE" sz="3200" baseline="-25000" dirty="0" smtClean="0"/>
              <a:t>0</a:t>
            </a:r>
            <a:r>
              <a:rPr lang="de-DE" sz="2400" dirty="0" smtClean="0"/>
              <a:t> + (recruitment + growth) – (natural mortality + catch)</a:t>
            </a:r>
          </a:p>
          <a:p>
            <a:pPr>
              <a:spcAft>
                <a:spcPts val="1200"/>
              </a:spcAft>
            </a:pPr>
            <a:endParaRPr lang="de-DE" sz="2400" dirty="0" smtClean="0"/>
          </a:p>
          <a:p>
            <a:endParaRPr lang="de-DE" sz="2400" dirty="0" smtClean="0"/>
          </a:p>
          <a:p>
            <a:endParaRPr lang="de-DE" sz="2400" dirty="0" smtClean="0"/>
          </a:p>
          <a:p>
            <a:endParaRPr lang="de-DE" sz="2400" dirty="0" smtClean="0"/>
          </a:p>
          <a:p>
            <a:endParaRPr lang="de-DE" sz="1100" dirty="0" smtClean="0"/>
          </a:p>
          <a:p>
            <a:endParaRPr lang="de-DE" sz="1800" dirty="0" smtClean="0"/>
          </a:p>
          <a:p>
            <a:r>
              <a:rPr lang="de-DE" sz="2400" dirty="0" smtClean="0"/>
              <a:t>This is the basis for understanding fishery patterns!</a:t>
            </a:r>
          </a:p>
        </p:txBody>
      </p:sp>
      <p:pic>
        <p:nvPicPr>
          <p:cNvPr id="4" name="Picture 3"/>
          <p:cNvPicPr/>
          <p:nvPr/>
        </p:nvPicPr>
        <p:blipFill>
          <a:blip r:embed="rId3" cstate="print"/>
          <a:srcRect/>
          <a:stretch>
            <a:fillRect/>
          </a:stretch>
        </p:blipFill>
        <p:spPr bwMode="auto">
          <a:xfrm>
            <a:off x="2901695" y="3109065"/>
            <a:ext cx="4482778" cy="2751407"/>
          </a:xfrm>
          <a:prstGeom prst="rect">
            <a:avLst/>
          </a:prstGeom>
          <a:noFill/>
          <a:ln w="9525">
            <a:noFill/>
            <a:miter lim="800000"/>
            <a:headEnd/>
            <a:tailEnd/>
          </a:ln>
        </p:spPr>
      </p:pic>
    </p:spTree>
    <p:extLst>
      <p:ext uri="{BB962C8B-B14F-4D97-AF65-F5344CB8AC3E}">
        <p14:creationId xmlns:p14="http://schemas.microsoft.com/office/powerpoint/2010/main" xmlns="" val="386016483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dynamics</a:t>
            </a:r>
            <a:endParaRPr lang="en-US" dirty="0"/>
          </a:p>
        </p:txBody>
      </p:sp>
      <p:sp>
        <p:nvSpPr>
          <p:cNvPr id="3" name="Content Placeholder 2"/>
          <p:cNvSpPr>
            <a:spLocks noGrp="1"/>
          </p:cNvSpPr>
          <p:nvPr>
            <p:ph idx="1"/>
          </p:nvPr>
        </p:nvSpPr>
        <p:spPr>
          <a:xfrm>
            <a:off x="239151" y="1750411"/>
            <a:ext cx="8447649" cy="2174476"/>
          </a:xfrm>
        </p:spPr>
        <p:txBody>
          <a:bodyPr>
            <a:normAutofit fontScale="92500" lnSpcReduction="10000"/>
          </a:bodyPr>
          <a:lstStyle/>
          <a:p>
            <a:r>
              <a:rPr lang="en-US" sz="2400" b="1" u="sng" dirty="0" smtClean="0"/>
              <a:t>Recruitment  </a:t>
            </a:r>
            <a:r>
              <a:rPr lang="en-US" sz="2400" dirty="0" smtClean="0"/>
              <a:t>- </a:t>
            </a:r>
            <a:r>
              <a:rPr lang="de-DE" sz="2400" dirty="0" smtClean="0"/>
              <a:t>the number of new young fish that enter a population each year</a:t>
            </a:r>
          </a:p>
          <a:p>
            <a:r>
              <a:rPr lang="de-DE" sz="2400" b="1" u="sng" dirty="0" smtClean="0"/>
              <a:t>Growth rate </a:t>
            </a:r>
            <a:r>
              <a:rPr lang="de-DE" sz="2400" dirty="0" smtClean="0"/>
              <a:t>- measured as the gain in weight and/or length throughout their life</a:t>
            </a:r>
          </a:p>
          <a:p>
            <a:r>
              <a:rPr lang="de-DE" sz="2400" b="1" u="sng" dirty="0" smtClean="0"/>
              <a:t>Mortality rate</a:t>
            </a:r>
            <a:r>
              <a:rPr lang="de-DE" sz="2400" dirty="0" smtClean="0"/>
              <a:t> - this is made up of fishing mortality and natural mortality</a:t>
            </a:r>
            <a:endParaRPr lang="en-US" sz="2400" dirty="0"/>
          </a:p>
        </p:txBody>
      </p:sp>
      <p:pic>
        <p:nvPicPr>
          <p:cNvPr id="4" name="Picture 3"/>
          <p:cNvPicPr/>
          <p:nvPr/>
        </p:nvPicPr>
        <p:blipFill>
          <a:blip r:embed="rId3" cstate="print"/>
          <a:srcRect/>
          <a:stretch>
            <a:fillRect/>
          </a:stretch>
        </p:blipFill>
        <p:spPr bwMode="auto">
          <a:xfrm>
            <a:off x="1698494" y="3461657"/>
            <a:ext cx="5307217" cy="3396343"/>
          </a:xfrm>
          <a:prstGeom prst="rect">
            <a:avLst/>
          </a:prstGeom>
          <a:noFill/>
          <a:ln w="9525">
            <a:noFill/>
            <a:miter lim="800000"/>
            <a:headEnd/>
            <a:tailEnd/>
          </a:ln>
        </p:spPr>
      </p:pic>
    </p:spTree>
    <p:extLst>
      <p:ext uri="{BB962C8B-B14F-4D97-AF65-F5344CB8AC3E}">
        <p14:creationId xmlns:p14="http://schemas.microsoft.com/office/powerpoint/2010/main" xmlns="" val="386016483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Reproduction</a:t>
            </a:r>
            <a:endParaRPr lang="en-AU" dirty="0"/>
          </a:p>
        </p:txBody>
      </p:sp>
      <p:sp>
        <p:nvSpPr>
          <p:cNvPr id="3" name="Content Placeholder 2"/>
          <p:cNvSpPr>
            <a:spLocks noGrp="1"/>
          </p:cNvSpPr>
          <p:nvPr>
            <p:ph idx="1"/>
          </p:nvPr>
        </p:nvSpPr>
        <p:spPr/>
        <p:txBody>
          <a:bodyPr>
            <a:normAutofit/>
          </a:bodyPr>
          <a:lstStyle/>
          <a:p>
            <a:r>
              <a:rPr lang="en-AU" sz="2400" b="1" u="sng" dirty="0" smtClean="0"/>
              <a:t>Different reproductive strategies in marine animals:</a:t>
            </a:r>
          </a:p>
          <a:p>
            <a:endParaRPr lang="en-AU" sz="2400" i="1" dirty="0" smtClean="0"/>
          </a:p>
          <a:p>
            <a:r>
              <a:rPr lang="en-AU" sz="2400" i="1" dirty="0" smtClean="0"/>
              <a:t>Activity 5.2: Identify reproductive strategies of some of the local marine animals.</a:t>
            </a:r>
          </a:p>
          <a:p>
            <a:endParaRPr lang="en-AU" sz="2400" dirty="0" smtClean="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Reproduction</a:t>
            </a:r>
            <a:endParaRPr lang="en-AU" dirty="0"/>
          </a:p>
        </p:txBody>
      </p:sp>
      <p:sp>
        <p:nvSpPr>
          <p:cNvPr id="3" name="Content Placeholder 2"/>
          <p:cNvSpPr>
            <a:spLocks noGrp="1"/>
          </p:cNvSpPr>
          <p:nvPr>
            <p:ph idx="1"/>
          </p:nvPr>
        </p:nvSpPr>
        <p:spPr>
          <a:xfrm>
            <a:off x="457200" y="1750411"/>
            <a:ext cx="8229600" cy="2090070"/>
          </a:xfrm>
        </p:spPr>
        <p:txBody>
          <a:bodyPr>
            <a:normAutofit fontScale="92500" lnSpcReduction="20000"/>
          </a:bodyPr>
          <a:lstStyle/>
          <a:p>
            <a:r>
              <a:rPr lang="en-AU" sz="2400" b="1" i="1" dirty="0" smtClean="0"/>
              <a:t>Broadcast spawners</a:t>
            </a:r>
          </a:p>
          <a:p>
            <a:pPr>
              <a:buFont typeface="Arial" pitchFamily="34" charset="0"/>
              <a:buChar char="•"/>
            </a:pPr>
            <a:r>
              <a:rPr lang="en-AU" sz="2400" dirty="0" smtClean="0"/>
              <a:t> most fish species &amp; some invertebrates (corals, clams, beche de mer)</a:t>
            </a:r>
          </a:p>
          <a:p>
            <a:pPr>
              <a:buFont typeface="Arial" pitchFamily="34" charset="0"/>
              <a:buChar char="•"/>
            </a:pPr>
            <a:r>
              <a:rPr lang="en-AU" sz="2400" dirty="0" smtClean="0"/>
              <a:t> planktonic larval stage</a:t>
            </a:r>
          </a:p>
          <a:p>
            <a:pPr>
              <a:buFont typeface="Arial" pitchFamily="34" charset="0"/>
              <a:buChar char="•"/>
            </a:pPr>
            <a:r>
              <a:rPr lang="en-AU" sz="2400" dirty="0" smtClean="0"/>
              <a:t> thousands – millions of larvae</a:t>
            </a:r>
          </a:p>
          <a:p>
            <a:pPr>
              <a:buFont typeface="Arial" pitchFamily="34" charset="0"/>
              <a:buChar char="•"/>
            </a:pPr>
            <a:r>
              <a:rPr lang="en-AU" sz="2400" dirty="0" smtClean="0"/>
              <a:t> high mortality of larvae that can vary enormously from year to year</a:t>
            </a:r>
            <a:endParaRPr lang="en-AU" sz="2400" dirty="0"/>
          </a:p>
        </p:txBody>
      </p:sp>
      <p:pic>
        <p:nvPicPr>
          <p:cNvPr id="4" name="Picture 3"/>
          <p:cNvPicPr/>
          <p:nvPr/>
        </p:nvPicPr>
        <p:blipFill>
          <a:blip r:embed="rId3" cstate="print"/>
          <a:srcRect/>
          <a:stretch>
            <a:fillRect/>
          </a:stretch>
        </p:blipFill>
        <p:spPr bwMode="auto">
          <a:xfrm>
            <a:off x="457199" y="3840481"/>
            <a:ext cx="3172265" cy="2455761"/>
          </a:xfrm>
          <a:prstGeom prst="rect">
            <a:avLst/>
          </a:prstGeom>
          <a:noFill/>
          <a:ln w="9525">
            <a:noFill/>
            <a:miter lim="800000"/>
            <a:headEnd/>
            <a:tailEnd/>
          </a:ln>
        </p:spPr>
      </p:pic>
      <p:pic>
        <p:nvPicPr>
          <p:cNvPr id="5" name="Picture 4" descr="l_cyanopterus_perrine.jpg"/>
          <p:cNvPicPr/>
          <p:nvPr/>
        </p:nvPicPr>
        <p:blipFill>
          <a:blip r:embed="rId4" cstate="print"/>
          <a:stretch>
            <a:fillRect/>
          </a:stretch>
        </p:blipFill>
        <p:spPr>
          <a:xfrm>
            <a:off x="4600135" y="3840482"/>
            <a:ext cx="4086665" cy="2461764"/>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Reproduction</a:t>
            </a:r>
            <a:endParaRPr lang="en-AU" dirty="0"/>
          </a:p>
        </p:txBody>
      </p:sp>
      <p:sp>
        <p:nvSpPr>
          <p:cNvPr id="3" name="Content Placeholder 2"/>
          <p:cNvSpPr>
            <a:spLocks noGrp="1"/>
          </p:cNvSpPr>
          <p:nvPr>
            <p:ph idx="1"/>
          </p:nvPr>
        </p:nvSpPr>
        <p:spPr>
          <a:xfrm>
            <a:off x="457200" y="1750410"/>
            <a:ext cx="8229600" cy="4565984"/>
          </a:xfrm>
        </p:spPr>
        <p:txBody>
          <a:bodyPr>
            <a:normAutofit/>
          </a:bodyPr>
          <a:lstStyle/>
          <a:p>
            <a:r>
              <a:rPr lang="en-AU" sz="2400" b="1" i="1" dirty="0" smtClean="0"/>
              <a:t>Live young bearers</a:t>
            </a:r>
          </a:p>
          <a:p>
            <a:pPr>
              <a:buFont typeface="Arial" pitchFamily="34" charset="0"/>
              <a:buChar char="•"/>
            </a:pPr>
            <a:r>
              <a:rPr lang="en-AU" sz="2400" dirty="0" smtClean="0"/>
              <a:t> many sharks species, whales, dugong</a:t>
            </a:r>
          </a:p>
          <a:p>
            <a:pPr>
              <a:buFont typeface="Arial" pitchFamily="34" charset="0"/>
              <a:buChar char="•"/>
            </a:pPr>
            <a:r>
              <a:rPr lang="en-AU" sz="2400" dirty="0" smtClean="0"/>
              <a:t> relatively few young produced</a:t>
            </a:r>
          </a:p>
          <a:p>
            <a:pPr>
              <a:buFont typeface="Arial" pitchFamily="34" charset="0"/>
              <a:buChar char="•"/>
            </a:pPr>
            <a:r>
              <a:rPr lang="en-AU" sz="2400" dirty="0" smtClean="0"/>
              <a:t> well developed at birth</a:t>
            </a:r>
          </a:p>
          <a:p>
            <a:pPr>
              <a:buFont typeface="Arial" pitchFamily="34" charset="0"/>
              <a:buChar char="•"/>
            </a:pPr>
            <a:r>
              <a:rPr lang="en-AU" sz="2400" dirty="0" smtClean="0"/>
              <a:t> low mortality rates of young</a:t>
            </a:r>
          </a:p>
          <a:p>
            <a:pPr>
              <a:buFont typeface="Arial" pitchFamily="34" charset="0"/>
              <a:buChar char="•"/>
            </a:pPr>
            <a:endParaRPr lang="en-AU" sz="2400" dirty="0" smtClean="0"/>
          </a:p>
          <a:p>
            <a:r>
              <a:rPr lang="en-AU" sz="2400" b="1" i="1" dirty="0" smtClean="0"/>
              <a:t>Egg-layers</a:t>
            </a:r>
          </a:p>
          <a:p>
            <a:pPr>
              <a:buFont typeface="Arial" pitchFamily="34" charset="0"/>
              <a:buChar char="•"/>
            </a:pPr>
            <a:r>
              <a:rPr lang="en-AU" sz="2400" dirty="0" smtClean="0"/>
              <a:t> turtles, some fish and some sharks</a:t>
            </a:r>
          </a:p>
          <a:p>
            <a:pPr>
              <a:buFont typeface="Arial" pitchFamily="34" charset="0"/>
              <a:buChar char="•"/>
            </a:pPr>
            <a:r>
              <a:rPr lang="en-AU" sz="2400" dirty="0" smtClean="0"/>
              <a:t> low number of offspring</a:t>
            </a:r>
          </a:p>
          <a:p>
            <a:pPr>
              <a:buFont typeface="Arial" pitchFamily="34" charset="0"/>
              <a:buChar char="•"/>
            </a:pPr>
            <a:r>
              <a:rPr lang="en-AU" sz="2400" dirty="0" smtClean="0"/>
              <a:t> mortality during early development can be high</a:t>
            </a:r>
            <a:endParaRPr lang="en-AU" sz="2400" dirty="0"/>
          </a:p>
        </p:txBody>
      </p:sp>
      <p:pic>
        <p:nvPicPr>
          <p:cNvPr id="4" name="Picture 3" descr="baby rays.jpg"/>
          <p:cNvPicPr>
            <a:picLocks noChangeAspect="1"/>
          </p:cNvPicPr>
          <p:nvPr/>
        </p:nvPicPr>
        <p:blipFill>
          <a:blip r:embed="rId3"/>
          <a:stretch>
            <a:fillRect/>
          </a:stretch>
        </p:blipFill>
        <p:spPr>
          <a:xfrm>
            <a:off x="6480078" y="1622915"/>
            <a:ext cx="2206722" cy="2206722"/>
          </a:xfrm>
          <a:prstGeom prst="rect">
            <a:avLst/>
          </a:prstGeom>
        </p:spPr>
      </p:pic>
      <p:pic>
        <p:nvPicPr>
          <p:cNvPr id="5" name="Picture 4" descr="shark eggs.jpg"/>
          <p:cNvPicPr>
            <a:picLocks noChangeAspect="1"/>
          </p:cNvPicPr>
          <p:nvPr/>
        </p:nvPicPr>
        <p:blipFill>
          <a:blip r:embed="rId4"/>
          <a:stretch>
            <a:fillRect/>
          </a:stretch>
        </p:blipFill>
        <p:spPr>
          <a:xfrm>
            <a:off x="6255433" y="4006435"/>
            <a:ext cx="2619375" cy="1743075"/>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Reproduction</a:t>
            </a:r>
            <a:endParaRPr lang="en-AU" dirty="0"/>
          </a:p>
        </p:txBody>
      </p:sp>
      <p:sp>
        <p:nvSpPr>
          <p:cNvPr id="3" name="Content Placeholder 2"/>
          <p:cNvSpPr>
            <a:spLocks noGrp="1"/>
          </p:cNvSpPr>
          <p:nvPr>
            <p:ph idx="1"/>
          </p:nvPr>
        </p:nvSpPr>
        <p:spPr/>
        <p:txBody>
          <a:bodyPr>
            <a:normAutofit/>
          </a:bodyPr>
          <a:lstStyle/>
          <a:p>
            <a:r>
              <a:rPr lang="en-AU" sz="2400" b="1" i="1" dirty="0" smtClean="0"/>
              <a:t>Asexual reproduction</a:t>
            </a:r>
          </a:p>
          <a:p>
            <a:pPr>
              <a:buFont typeface="Arial" pitchFamily="34" charset="0"/>
              <a:buChar char="•"/>
            </a:pPr>
            <a:r>
              <a:rPr lang="en-AU" sz="2400" dirty="0" smtClean="0"/>
              <a:t> some corals, sponges and beche de mer</a:t>
            </a:r>
          </a:p>
          <a:p>
            <a:pPr>
              <a:buFont typeface="Arial" pitchFamily="34" charset="0"/>
              <a:buChar char="•"/>
            </a:pPr>
            <a:r>
              <a:rPr lang="en-AU" sz="2400" dirty="0" smtClean="0"/>
              <a:t> fragmentation – where parts of the animal breaks off and regenerates</a:t>
            </a:r>
          </a:p>
          <a:p>
            <a:pPr>
              <a:buFont typeface="Arial" pitchFamily="34" charset="0"/>
              <a:buChar char="•"/>
            </a:pPr>
            <a:r>
              <a:rPr lang="en-AU" sz="2400" dirty="0" smtClean="0"/>
              <a:t> fission – where the animal splits and the new part regenerates</a:t>
            </a:r>
          </a:p>
          <a:p>
            <a:pPr>
              <a:buFont typeface="Arial" pitchFamily="34" charset="0"/>
              <a:buChar char="•"/>
            </a:pPr>
            <a:endParaRPr lang="en-AU" sz="2400" dirty="0" smtClean="0"/>
          </a:p>
          <a:p>
            <a:r>
              <a:rPr lang="en-AU" sz="2400" i="1" dirty="0" smtClean="0">
                <a:hlinkClick r:id="rId3" action="ppaction://hlinkfile"/>
              </a:rPr>
              <a:t>DVD: Where do fish come from?</a:t>
            </a:r>
            <a:endParaRPr lang="en-AU" sz="2400" i="1" dirty="0" smtClean="0"/>
          </a:p>
          <a:p>
            <a:endParaRPr lang="en-AU" sz="2400"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Recruitment</a:t>
            </a:r>
            <a:endParaRPr lang="en-AU" dirty="0"/>
          </a:p>
        </p:txBody>
      </p:sp>
      <p:sp>
        <p:nvSpPr>
          <p:cNvPr id="3" name="Content Placeholder 2"/>
          <p:cNvSpPr>
            <a:spLocks noGrp="1"/>
          </p:cNvSpPr>
          <p:nvPr>
            <p:ph idx="1"/>
          </p:nvPr>
        </p:nvSpPr>
        <p:spPr>
          <a:xfrm>
            <a:off x="457200" y="1750410"/>
            <a:ext cx="8229600" cy="4565984"/>
          </a:xfrm>
        </p:spPr>
        <p:txBody>
          <a:bodyPr>
            <a:normAutofit/>
          </a:bodyPr>
          <a:lstStyle/>
          <a:p>
            <a:r>
              <a:rPr lang="en-AU" sz="2400" b="1" dirty="0" smtClean="0"/>
              <a:t>Recruitment</a:t>
            </a:r>
            <a:r>
              <a:rPr lang="en-AU" sz="2400" dirty="0" smtClean="0"/>
              <a:t> strongly influences good and bad fishing years.</a:t>
            </a:r>
          </a:p>
          <a:p>
            <a:pPr>
              <a:buFont typeface="Arial" pitchFamily="34" charset="0"/>
              <a:buChar char="•"/>
            </a:pPr>
            <a:r>
              <a:rPr lang="en-AU" sz="2400" dirty="0" smtClean="0"/>
              <a:t> </a:t>
            </a:r>
            <a:r>
              <a:rPr lang="de-DE" sz="2400" dirty="0" smtClean="0"/>
              <a:t>Success of larval recruitment is linked to a temporal alignment of fish reproducing, other larvae hatching, plankton (prey) abundance, and favourable environmental conditions.</a:t>
            </a:r>
          </a:p>
          <a:p>
            <a:pPr>
              <a:buFont typeface="Arial" pitchFamily="34" charset="0"/>
              <a:buChar char="•"/>
            </a:pPr>
            <a:r>
              <a:rPr lang="de-DE" sz="2400" dirty="0" smtClean="0"/>
              <a:t> High larval survival = subsequent good fishing years, etc.</a:t>
            </a:r>
          </a:p>
          <a:p>
            <a:pPr>
              <a:buFont typeface="Arial" pitchFamily="34" charset="0"/>
              <a:buChar char="•"/>
            </a:pPr>
            <a:r>
              <a:rPr lang="de-DE" sz="2400" dirty="0" smtClean="0"/>
              <a:t> Even without fishing, populations would vary a lot.</a:t>
            </a:r>
          </a:p>
          <a:p>
            <a:pPr>
              <a:buFont typeface="Arial" pitchFamily="34" charset="0"/>
              <a:buChar char="•"/>
            </a:pPr>
            <a:r>
              <a:rPr lang="en-AU" sz="2400" dirty="0" smtClean="0"/>
              <a:t> Fisheries need to maintain good levels of spawning biomass (adults)</a:t>
            </a:r>
          </a:p>
          <a:p>
            <a:pPr lvl="1">
              <a:buFont typeface="Arial" pitchFamily="34" charset="0"/>
              <a:buChar char="•"/>
            </a:pPr>
            <a:r>
              <a:rPr lang="en-AU" sz="2000" dirty="0" smtClean="0"/>
              <a:t>Fecundity in fish increases exponentially as fish get larger</a:t>
            </a:r>
          </a:p>
          <a:p>
            <a:pPr lvl="1">
              <a:buFont typeface="Arial" pitchFamily="34" charset="0"/>
              <a:buChar char="•"/>
            </a:pPr>
            <a:r>
              <a:rPr lang="en-AU" sz="2000" dirty="0" smtClean="0"/>
              <a:t>Larvae more robust in larger, older fish</a:t>
            </a:r>
          </a:p>
          <a:p>
            <a:pPr lvl="1">
              <a:buFont typeface="Arial" pitchFamily="34" charset="0"/>
              <a:buChar char="•"/>
            </a:pPr>
            <a:r>
              <a:rPr lang="en-AU" sz="2000" dirty="0" smtClean="0"/>
              <a:t>Important to have maintain large individuals in the population</a:t>
            </a:r>
            <a:endParaRPr lang="de-DE" sz="2000" dirty="0" smtClean="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20120903 EAFM 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20120903 EAFM template.potx</Template>
  <TotalTime>383</TotalTime>
  <Words>1205</Words>
  <Application>Microsoft Office PowerPoint</Application>
  <PresentationFormat>On-screen Show (4:3)</PresentationFormat>
  <Paragraphs>180</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20120903 EAFM template</vt:lpstr>
      <vt:lpstr>UNIT 5:</vt:lpstr>
      <vt:lpstr>Population dynamics</vt:lpstr>
      <vt:lpstr>Population dynamics</vt:lpstr>
      <vt:lpstr>Population dynamics</vt:lpstr>
      <vt:lpstr>Reproduction</vt:lpstr>
      <vt:lpstr>Reproduction</vt:lpstr>
      <vt:lpstr>Reproduction</vt:lpstr>
      <vt:lpstr>Reproduction</vt:lpstr>
      <vt:lpstr>Recruitment</vt:lpstr>
      <vt:lpstr>Biology</vt:lpstr>
      <vt:lpstr>Mortality</vt:lpstr>
      <vt:lpstr>Productivity</vt:lpstr>
      <vt:lpstr>Productivity</vt:lpstr>
      <vt:lpstr>Productivity</vt:lpstr>
      <vt:lpstr>Movement</vt:lpstr>
      <vt:lpstr>Movement</vt:lpstr>
      <vt:lpstr>Movement</vt:lpstr>
      <vt:lpstr>Movement</vt:lpstr>
      <vt:lpstr>Biology &amp; EAFM</vt:lpstr>
      <vt:lpstr>Unit review</vt:lpstr>
      <vt:lpstr>Biology</vt:lpstr>
      <vt:lpstr>Homework</vt:lpstr>
      <vt:lpstr>Optional component</vt:lpstr>
      <vt:lpstr>Sustainable yield</vt:lpstr>
      <vt:lpstr>Sustainable yield</vt:lpstr>
    </vt:vector>
  </TitlesOfParts>
  <Company>cartergraphicdesign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Sabine Carter</dc:creator>
  <cp:lastModifiedBy>Leanne Fernandes</cp:lastModifiedBy>
  <cp:revision>40</cp:revision>
  <dcterms:created xsi:type="dcterms:W3CDTF">2012-08-27T02:37:52Z</dcterms:created>
  <dcterms:modified xsi:type="dcterms:W3CDTF">2013-05-22T03:34:59Z</dcterms:modified>
</cp:coreProperties>
</file>